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charts/chart1.xml" ContentType="application/vnd.openxmlformats-officedocument.drawingml.chart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charts/chart2.xml" ContentType="application/vnd.openxmlformats-officedocument.drawingml.chart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charts/chart3.xml" ContentType="application/vnd.openxmlformats-officedocument.drawingml.chart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95" r:id="rId4"/>
    <p:sldId id="296" r:id="rId5"/>
    <p:sldId id="278" r:id="rId6"/>
    <p:sldId id="269" r:id="rId7"/>
    <p:sldId id="297" r:id="rId8"/>
    <p:sldId id="287" r:id="rId9"/>
    <p:sldId id="288" r:id="rId10"/>
    <p:sldId id="289" r:id="rId11"/>
    <p:sldId id="290" r:id="rId12"/>
    <p:sldId id="291" r:id="rId13"/>
    <p:sldId id="292" r:id="rId14"/>
    <p:sldId id="298" r:id="rId15"/>
    <p:sldId id="270" r:id="rId16"/>
    <p:sldId id="258" r:id="rId17"/>
    <p:sldId id="300" r:id="rId18"/>
    <p:sldId id="302" r:id="rId19"/>
    <p:sldId id="303" r:id="rId20"/>
    <p:sldId id="257" r:id="rId21"/>
    <p:sldId id="301" r:id="rId22"/>
    <p:sldId id="264" r:id="rId23"/>
    <p:sldId id="282" r:id="rId24"/>
    <p:sldId id="265" r:id="rId25"/>
    <p:sldId id="266" r:id="rId26"/>
    <p:sldId id="304" r:id="rId27"/>
    <p:sldId id="321" r:id="rId28"/>
    <p:sldId id="267" r:id="rId29"/>
    <p:sldId id="268" r:id="rId30"/>
    <p:sldId id="283" r:id="rId31"/>
    <p:sldId id="284" r:id="rId32"/>
    <p:sldId id="285" r:id="rId33"/>
    <p:sldId id="272" r:id="rId34"/>
    <p:sldId id="273" r:id="rId35"/>
    <p:sldId id="274" r:id="rId36"/>
    <p:sldId id="281" r:id="rId37"/>
    <p:sldId id="280" r:id="rId38"/>
    <p:sldId id="275" r:id="rId39"/>
    <p:sldId id="277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3" r:id="rId48"/>
    <p:sldId id="314" r:id="rId49"/>
    <p:sldId id="312" r:id="rId50"/>
    <p:sldId id="293" r:id="rId51"/>
    <p:sldId id="271" r:id="rId52"/>
    <p:sldId id="276" r:id="rId53"/>
    <p:sldId id="279" r:id="rId54"/>
    <p:sldId id="294" r:id="rId55"/>
    <p:sldId id="315" r:id="rId56"/>
    <p:sldId id="316" r:id="rId57"/>
    <p:sldId id="317" r:id="rId58"/>
    <p:sldId id="318" r:id="rId59"/>
    <p:sldId id="319" r:id="rId60"/>
    <p:sldId id="28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94660"/>
  </p:normalViewPr>
  <p:slideViewPr>
    <p:cSldViewPr>
      <p:cViewPr varScale="1">
        <p:scale>
          <a:sx n="76" d="100"/>
          <a:sy n="76" d="100"/>
        </p:scale>
        <p:origin x="-6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Size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FF00"/>
            </a:solidFill>
            <a:ln w="25400">
              <a:noFill/>
            </a:ln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3.3596759433177388</c:v>
                </c:pt>
                <c:pt idx="1">
                  <c:v>2.9577602044188769</c:v>
                </c:pt>
                <c:pt idx="2">
                  <c:v>2.7437918503557972</c:v>
                </c:pt>
                <c:pt idx="3">
                  <c:v>3.5109786182965284</c:v>
                </c:pt>
                <c:pt idx="4">
                  <c:v>4.2121913855584783</c:v>
                </c:pt>
                <c:pt idx="5">
                  <c:v>4.6727531585482796</c:v>
                </c:pt>
                <c:pt idx="6">
                  <c:v>4.8819846565050211</c:v>
                </c:pt>
                <c:pt idx="7">
                  <c:v>5.0376281066293798</c:v>
                </c:pt>
                <c:pt idx="8">
                  <c:v>5.9120063142228609</c:v>
                </c:pt>
                <c:pt idx="9">
                  <c:v>8.0799551111614623</c:v>
                </c:pt>
                <c:pt idx="10">
                  <c:v>10.382845012173625</c:v>
                </c:pt>
                <c:pt idx="11">
                  <c:v>10.240044274507678</c:v>
                </c:pt>
                <c:pt idx="12">
                  <c:v>10.945633715938801</c:v>
                </c:pt>
                <c:pt idx="13">
                  <c:v>9.7656741786256092</c:v>
                </c:pt>
                <c:pt idx="14">
                  <c:v>9.2341554355959889</c:v>
                </c:pt>
                <c:pt idx="15">
                  <c:v>9.8992778869894398</c:v>
                </c:pt>
                <c:pt idx="16">
                  <c:v>9.3778866967711991</c:v>
                </c:pt>
                <c:pt idx="17">
                  <c:v>10.407947466024302</c:v>
                </c:pt>
                <c:pt idx="18">
                  <c:v>11.386379384391304</c:v>
                </c:pt>
                <c:pt idx="19">
                  <c:v>12.857277384834116</c:v>
                </c:pt>
                <c:pt idx="20">
                  <c:v>13.282906322347031</c:v>
                </c:pt>
                <c:pt idx="21">
                  <c:v>13.205915412904174</c:v>
                </c:pt>
                <c:pt idx="22">
                  <c:v>23.010636077723358</c:v>
                </c:pt>
                <c:pt idx="23">
                  <c:v>18.435356079913849</c:v>
                </c:pt>
                <c:pt idx="24">
                  <c:v>19.134746490831123</c:v>
                </c:pt>
                <c:pt idx="25">
                  <c:v>23.755600000000001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62"/>
        <c:axId val="33927680"/>
        <c:axId val="558215104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10752</c:v>
                </c:pt>
                <c:pt idx="1">
                  <c:v>9410</c:v>
                </c:pt>
                <c:pt idx="2">
                  <c:v>8562</c:v>
                </c:pt>
                <c:pt idx="3">
                  <c:v>11943</c:v>
                </c:pt>
                <c:pt idx="4">
                  <c:v>13691</c:v>
                </c:pt>
                <c:pt idx="5">
                  <c:v>14879</c:v>
                </c:pt>
                <c:pt idx="6">
                  <c:v>15132</c:v>
                </c:pt>
                <c:pt idx="7">
                  <c:v>16099</c:v>
                </c:pt>
                <c:pt idx="8">
                  <c:v>19095</c:v>
                </c:pt>
                <c:pt idx="9">
                  <c:v>25673</c:v>
                </c:pt>
                <c:pt idx="10">
                  <c:v>28135</c:v>
                </c:pt>
                <c:pt idx="11">
                  <c:v>25665</c:v>
                </c:pt>
                <c:pt idx="12">
                  <c:v>34862</c:v>
                </c:pt>
                <c:pt idx="13">
                  <c:v>26998</c:v>
                </c:pt>
                <c:pt idx="14">
                  <c:v>29099</c:v>
                </c:pt>
                <c:pt idx="15">
                  <c:v>28009</c:v>
                </c:pt>
                <c:pt idx="16">
                  <c:v>27390</c:v>
                </c:pt>
                <c:pt idx="17">
                  <c:v>31705</c:v>
                </c:pt>
                <c:pt idx="18">
                  <c:v>32737</c:v>
                </c:pt>
                <c:pt idx="19">
                  <c:v>34330</c:v>
                </c:pt>
                <c:pt idx="20">
                  <c:v>37918</c:v>
                </c:pt>
                <c:pt idx="21">
                  <c:v>34740</c:v>
                </c:pt>
                <c:pt idx="22">
                  <c:v>73712</c:v>
                </c:pt>
                <c:pt idx="23">
                  <c:v>60630</c:v>
                </c:pt>
                <c:pt idx="24">
                  <c:v>59812</c:v>
                </c:pt>
                <c:pt idx="25">
                  <c:v>85160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48"/>
        <c:axId val="33929216"/>
        <c:axId val="558230912"/>
      </c:barChart>
      <c:catAx>
        <c:axId val="33927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58215104"/>
        <c:crosses val="autoZero"/>
        <c:auto val="1"/>
        <c:lblAlgn val="ctr"/>
        <c:lblOffset val="100"/>
        <c:noMultiLvlLbl val="0"/>
      </c:catAx>
      <c:valAx>
        <c:axId val="5582151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FF00"/>
                    </a:solidFill>
                  </a:defRPr>
                </a:pPr>
                <a:r>
                  <a:rPr lang="en-US" dirty="0" smtClean="0">
                    <a:solidFill>
                      <a:srgbClr val="FFFF00"/>
                    </a:solidFill>
                  </a:rPr>
                  <a:t>Total</a:t>
                </a:r>
                <a:r>
                  <a:rPr lang="en-US" baseline="0" dirty="0" smtClean="0">
                    <a:solidFill>
                      <a:srgbClr val="FFFF00"/>
                    </a:solidFill>
                  </a:rPr>
                  <a:t> Area [x CONUS]</a:t>
                </a:r>
                <a:endParaRPr lang="en-US" dirty="0">
                  <a:solidFill>
                    <a:srgbClr val="FFFF00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927680"/>
        <c:crosses val="autoZero"/>
        <c:crossBetween val="between"/>
      </c:valAx>
      <c:valAx>
        <c:axId val="55823091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r>
                  <a:rPr lang="en-US" dirty="0" smtClean="0">
                    <a:solidFill>
                      <a:srgbClr val="FF0000"/>
                    </a:solidFill>
                  </a:rPr>
                  <a:t>Total Number of Warnings</a:t>
                </a:r>
                <a:endParaRPr lang="en-US" dirty="0">
                  <a:solidFill>
                    <a:srgbClr val="FF0000"/>
                  </a:solidFill>
                </a:endParaRP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33929216"/>
        <c:crosses val="max"/>
        <c:crossBetween val="between"/>
      </c:valAx>
      <c:catAx>
        <c:axId val="33929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558230912"/>
        <c:crosses val="autoZero"/>
        <c:auto val="1"/>
        <c:lblAlgn val="ctr"/>
        <c:lblOffset val="100"/>
        <c:noMultiLvlLbl val="0"/>
      </c:catAx>
      <c:spPr>
        <a:noFill/>
      </c:spPr>
    </c:plotArea>
    <c:legend>
      <c:legendPos val="t"/>
      <c:legendEntry>
        <c:idx val="1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5.3168864313058277E-2</c:v>
                </c:pt>
                <c:pt idx="1">
                  <c:v>26.720012760527435</c:v>
                </c:pt>
                <c:pt idx="2">
                  <c:v>11.15039699418687</c:v>
                </c:pt>
                <c:pt idx="3">
                  <c:v>9.2451793563022822</c:v>
                </c:pt>
                <c:pt idx="4">
                  <c:v>8.6842478377995178</c:v>
                </c:pt>
                <c:pt idx="5">
                  <c:v>7.6758117113285129</c:v>
                </c:pt>
                <c:pt idx="6">
                  <c:v>6.7391535516801371</c:v>
                </c:pt>
                <c:pt idx="7">
                  <c:v>6.0692258613356014</c:v>
                </c:pt>
                <c:pt idx="8">
                  <c:v>5.0350914504466191</c:v>
                </c:pt>
                <c:pt idx="9">
                  <c:v>4.3545299872394727</c:v>
                </c:pt>
                <c:pt idx="10">
                  <c:v>3.4834467602438677</c:v>
                </c:pt>
                <c:pt idx="11">
                  <c:v>2.7621225010633776</c:v>
                </c:pt>
                <c:pt idx="12">
                  <c:v>2.001807741386644</c:v>
                </c:pt>
                <c:pt idx="13">
                  <c:v>1.5596200198497092</c:v>
                </c:pt>
                <c:pt idx="14">
                  <c:v>1.1741457535800368</c:v>
                </c:pt>
                <c:pt idx="15">
                  <c:v>1.0004607968240466</c:v>
                </c:pt>
                <c:pt idx="16">
                  <c:v>0.96058414858925278</c:v>
                </c:pt>
                <c:pt idx="17">
                  <c:v>1.3309939033035587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106304"/>
        <c:axId val="33873216"/>
      </c:barChart>
      <c:catAx>
        <c:axId val="351063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873216"/>
        <c:crosses val="autoZero"/>
        <c:auto val="1"/>
        <c:lblAlgn val="ctr"/>
        <c:lblOffset val="100"/>
        <c:noMultiLvlLbl val="0"/>
      </c:catAx>
      <c:valAx>
        <c:axId val="33873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5106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28575">
              <a:noFill/>
            </a:ln>
          </c:spPr>
          <c:xVal>
            <c:numRef>
              <c:f>Sheet1!$B$2:$B$118</c:f>
              <c:numCache>
                <c:formatCode>General</c:formatCode>
                <c:ptCount val="117"/>
                <c:pt idx="0">
                  <c:v>1576.05937955025</c:v>
                </c:pt>
                <c:pt idx="1">
                  <c:v>2222.6695765432005</c:v>
                </c:pt>
                <c:pt idx="2">
                  <c:v>1851.6639007844299</c:v>
                </c:pt>
                <c:pt idx="3">
                  <c:v>1881.6306581828101</c:v>
                </c:pt>
                <c:pt idx="4">
                  <c:v>870.54881913791098</c:v>
                </c:pt>
                <c:pt idx="5">
                  <c:v>1739.2706936936102</c:v>
                </c:pt>
                <c:pt idx="6">
                  <c:v>1441.03307275521</c:v>
                </c:pt>
                <c:pt idx="7">
                  <c:v>2102.7495578560702</c:v>
                </c:pt>
                <c:pt idx="8">
                  <c:v>3298.9985642803604</c:v>
                </c:pt>
                <c:pt idx="9">
                  <c:v>2217.1922220760202</c:v>
                </c:pt>
                <c:pt idx="10">
                  <c:v>1503.7333725906199</c:v>
                </c:pt>
                <c:pt idx="11">
                  <c:v>1431.2408685698299</c:v>
                </c:pt>
                <c:pt idx="12">
                  <c:v>1505.48227041265</c:v>
                </c:pt>
                <c:pt idx="13">
                  <c:v>1928.2119139616402</c:v>
                </c:pt>
                <c:pt idx="14">
                  <c:v>1196.6890252972298</c:v>
                </c:pt>
                <c:pt idx="15">
                  <c:v>5081.6767851369095</c:v>
                </c:pt>
                <c:pt idx="16">
                  <c:v>1640.1264473349497</c:v>
                </c:pt>
                <c:pt idx="17">
                  <c:v>1135.3700173516499</c:v>
                </c:pt>
                <c:pt idx="18">
                  <c:v>2137.1993924965604</c:v>
                </c:pt>
                <c:pt idx="19">
                  <c:v>1101.8416230518098</c:v>
                </c:pt>
                <c:pt idx="20">
                  <c:v>3674.8924299662999</c:v>
                </c:pt>
                <c:pt idx="21">
                  <c:v>1701.2220077810202</c:v>
                </c:pt>
                <c:pt idx="22">
                  <c:v>2909.3815737332307</c:v>
                </c:pt>
                <c:pt idx="23">
                  <c:v>2154.4657536330105</c:v>
                </c:pt>
                <c:pt idx="24">
                  <c:v>1672.9511700394098</c:v>
                </c:pt>
                <c:pt idx="25">
                  <c:v>865.5237742975612</c:v>
                </c:pt>
                <c:pt idx="26">
                  <c:v>2860.5897138366904</c:v>
                </c:pt>
                <c:pt idx="27">
                  <c:v>5668.6982324916917</c:v>
                </c:pt>
                <c:pt idx="28">
                  <c:v>1013.5822435797102</c:v>
                </c:pt>
                <c:pt idx="29">
                  <c:v>2346.4136062872608</c:v>
                </c:pt>
                <c:pt idx="30">
                  <c:v>1440.5724956243598</c:v>
                </c:pt>
                <c:pt idx="31">
                  <c:v>1385.8080128230199</c:v>
                </c:pt>
                <c:pt idx="32">
                  <c:v>1429.9090214111402</c:v>
                </c:pt>
                <c:pt idx="33">
                  <c:v>2327.97248340341</c:v>
                </c:pt>
                <c:pt idx="34">
                  <c:v>1513.4403130728599</c:v>
                </c:pt>
                <c:pt idx="35">
                  <c:v>858.00196546579593</c:v>
                </c:pt>
                <c:pt idx="36">
                  <c:v>3110.9097430347401</c:v>
                </c:pt>
                <c:pt idx="37">
                  <c:v>1016.5446288155798</c:v>
                </c:pt>
                <c:pt idx="38">
                  <c:v>1582.93386099655</c:v>
                </c:pt>
                <c:pt idx="39">
                  <c:v>1016.26279585672</c:v>
                </c:pt>
                <c:pt idx="40">
                  <c:v>1778.0150991752603</c:v>
                </c:pt>
                <c:pt idx="41">
                  <c:v>2953.8034582094106</c:v>
                </c:pt>
                <c:pt idx="42">
                  <c:v>1336.0437170384398</c:v>
                </c:pt>
                <c:pt idx="43">
                  <c:v>9126.1938305731292</c:v>
                </c:pt>
                <c:pt idx="44">
                  <c:v>1264.1218218138397</c:v>
                </c:pt>
                <c:pt idx="45">
                  <c:v>2818.2145332180003</c:v>
                </c:pt>
                <c:pt idx="46">
                  <c:v>1055.8521428058295</c:v>
                </c:pt>
                <c:pt idx="47">
                  <c:v>1369.19818397161</c:v>
                </c:pt>
                <c:pt idx="48">
                  <c:v>1717.21813968632</c:v>
                </c:pt>
                <c:pt idx="49">
                  <c:v>1481.0358362703198</c:v>
                </c:pt>
                <c:pt idx="50">
                  <c:v>2820.6268788667694</c:v>
                </c:pt>
                <c:pt idx="51">
                  <c:v>3466.3994832667699</c:v>
                </c:pt>
                <c:pt idx="52">
                  <c:v>928.81125295454387</c:v>
                </c:pt>
                <c:pt idx="53">
                  <c:v>2295.7233398510102</c:v>
                </c:pt>
                <c:pt idx="54">
                  <c:v>1538.5552963378298</c:v>
                </c:pt>
                <c:pt idx="55">
                  <c:v>4052.8959962026706</c:v>
                </c:pt>
                <c:pt idx="56">
                  <c:v>1456.8922704602801</c:v>
                </c:pt>
                <c:pt idx="57">
                  <c:v>728.12573383185395</c:v>
                </c:pt>
                <c:pt idx="58">
                  <c:v>1830.73647685068</c:v>
                </c:pt>
                <c:pt idx="59">
                  <c:v>1164.8929805808698</c:v>
                </c:pt>
                <c:pt idx="60">
                  <c:v>1121.3889267705799</c:v>
                </c:pt>
                <c:pt idx="61">
                  <c:v>1593.2040513631403</c:v>
                </c:pt>
                <c:pt idx="62">
                  <c:v>2344.4984926724405</c:v>
                </c:pt>
                <c:pt idx="63">
                  <c:v>1950.9316112727001</c:v>
                </c:pt>
                <c:pt idx="64">
                  <c:v>1164.1362643699399</c:v>
                </c:pt>
                <c:pt idx="65">
                  <c:v>4839.5038553385884</c:v>
                </c:pt>
                <c:pt idx="66">
                  <c:v>6186.58746609439</c:v>
                </c:pt>
                <c:pt idx="67">
                  <c:v>1845.8347573142501</c:v>
                </c:pt>
                <c:pt idx="68">
                  <c:v>6912.8958631028108</c:v>
                </c:pt>
                <c:pt idx="69">
                  <c:v>1621.5326312374598</c:v>
                </c:pt>
                <c:pt idx="70">
                  <c:v>1548.6760425779796</c:v>
                </c:pt>
                <c:pt idx="71">
                  <c:v>1772.2262493361</c:v>
                </c:pt>
                <c:pt idx="72">
                  <c:v>1307.9657415106401</c:v>
                </c:pt>
                <c:pt idx="73">
                  <c:v>2111.7704791461297</c:v>
                </c:pt>
                <c:pt idx="74">
                  <c:v>3702.92489527818</c:v>
                </c:pt>
                <c:pt idx="75">
                  <c:v>6653.2185390429504</c:v>
                </c:pt>
                <c:pt idx="76">
                  <c:v>2409.3338279299801</c:v>
                </c:pt>
                <c:pt idx="77">
                  <c:v>2254.74366154258</c:v>
                </c:pt>
                <c:pt idx="78">
                  <c:v>2060.0629352977599</c:v>
                </c:pt>
                <c:pt idx="79">
                  <c:v>1911.2679564240802</c:v>
                </c:pt>
                <c:pt idx="80">
                  <c:v>1301.5877757788201</c:v>
                </c:pt>
                <c:pt idx="81">
                  <c:v>2106.9908771896198</c:v>
                </c:pt>
                <c:pt idx="82">
                  <c:v>7312.5720851936003</c:v>
                </c:pt>
                <c:pt idx="83">
                  <c:v>30864.5684776669</c:v>
                </c:pt>
                <c:pt idx="84">
                  <c:v>2836.2389472352102</c:v>
                </c:pt>
                <c:pt idx="85">
                  <c:v>12042.438307381703</c:v>
                </c:pt>
                <c:pt idx="86">
                  <c:v>2184.7750669689399</c:v>
                </c:pt>
                <c:pt idx="87">
                  <c:v>15432.701973606197</c:v>
                </c:pt>
                <c:pt idx="88">
                  <c:v>1570.7387546073701</c:v>
                </c:pt>
                <c:pt idx="89">
                  <c:v>6979.0220227678019</c:v>
                </c:pt>
                <c:pt idx="90">
                  <c:v>826.2624640314059</c:v>
                </c:pt>
                <c:pt idx="91">
                  <c:v>2888.8956228567804</c:v>
                </c:pt>
                <c:pt idx="92">
                  <c:v>9925.6616407195997</c:v>
                </c:pt>
                <c:pt idx="93">
                  <c:v>2522.0984843355996</c:v>
                </c:pt>
                <c:pt idx="94">
                  <c:v>12310.139168698703</c:v>
                </c:pt>
                <c:pt idx="95">
                  <c:v>4210.1609492322505</c:v>
                </c:pt>
                <c:pt idx="96">
                  <c:v>23755.398229021601</c:v>
                </c:pt>
                <c:pt idx="97">
                  <c:v>2823.9573093836902</c:v>
                </c:pt>
                <c:pt idx="98">
                  <c:v>9884.8253106309585</c:v>
                </c:pt>
                <c:pt idx="99">
                  <c:v>7507.6083521049795</c:v>
                </c:pt>
                <c:pt idx="100">
                  <c:v>5463.4196858569503</c:v>
                </c:pt>
                <c:pt idx="101">
                  <c:v>5820.7932160848204</c:v>
                </c:pt>
                <c:pt idx="102">
                  <c:v>7539.30097810804</c:v>
                </c:pt>
                <c:pt idx="103">
                  <c:v>3618.97600903072</c:v>
                </c:pt>
                <c:pt idx="104">
                  <c:v>8000.4137810727398</c:v>
                </c:pt>
                <c:pt idx="105">
                  <c:v>4806.2255328725905</c:v>
                </c:pt>
                <c:pt idx="106">
                  <c:v>23462.779573428495</c:v>
                </c:pt>
                <c:pt idx="107">
                  <c:v>9556.3976354528477</c:v>
                </c:pt>
                <c:pt idx="108">
                  <c:v>6547.4072370510303</c:v>
                </c:pt>
                <c:pt idx="109">
                  <c:v>3017.6944263182099</c:v>
                </c:pt>
                <c:pt idx="110">
                  <c:v>10856.010628819502</c:v>
                </c:pt>
                <c:pt idx="111">
                  <c:v>7809.8703101148094</c:v>
                </c:pt>
                <c:pt idx="112">
                  <c:v>141.18709824519902</c:v>
                </c:pt>
                <c:pt idx="113">
                  <c:v>7288.9954012054704</c:v>
                </c:pt>
                <c:pt idx="114">
                  <c:v>26512.433447510099</c:v>
                </c:pt>
                <c:pt idx="115">
                  <c:v>2661.7049895529094</c:v>
                </c:pt>
                <c:pt idx="116">
                  <c:v>4174.6238022725202</c:v>
                </c:pt>
              </c:numCache>
            </c:numRef>
          </c:xVal>
          <c:yVal>
            <c:numRef>
              <c:f>Sheet1!$C$2:$C$118</c:f>
              <c:numCache>
                <c:formatCode>General</c:formatCode>
                <c:ptCount val="117"/>
                <c:pt idx="0">
                  <c:v>1159.31060230358</c:v>
                </c:pt>
                <c:pt idx="1">
                  <c:v>1614.4297902917801</c:v>
                </c:pt>
                <c:pt idx="2">
                  <c:v>1355.8461274383899</c:v>
                </c:pt>
                <c:pt idx="3">
                  <c:v>1182.5353003183898</c:v>
                </c:pt>
                <c:pt idx="4">
                  <c:v>797.59403548300099</c:v>
                </c:pt>
                <c:pt idx="5">
                  <c:v>1397.6905222770097</c:v>
                </c:pt>
                <c:pt idx="6">
                  <c:v>1363.3835016017101</c:v>
                </c:pt>
                <c:pt idx="7">
                  <c:v>1696.9166436521903</c:v>
                </c:pt>
                <c:pt idx="8">
                  <c:v>2099.2965527473502</c:v>
                </c:pt>
                <c:pt idx="9">
                  <c:v>1506.4427302265199</c:v>
                </c:pt>
                <c:pt idx="10">
                  <c:v>1435.1819184033598</c:v>
                </c:pt>
                <c:pt idx="11">
                  <c:v>1329.0802013615801</c:v>
                </c:pt>
                <c:pt idx="12">
                  <c:v>1170.9139079115</c:v>
                </c:pt>
                <c:pt idx="13">
                  <c:v>1574.25475649691</c:v>
                </c:pt>
                <c:pt idx="14">
                  <c:v>1003.71565255599</c:v>
                </c:pt>
                <c:pt idx="15">
                  <c:v>1903.6132468057597</c:v>
                </c:pt>
                <c:pt idx="16">
                  <c:v>1070.4474153247902</c:v>
                </c:pt>
                <c:pt idx="17">
                  <c:v>1117.9092138255</c:v>
                </c:pt>
                <c:pt idx="18">
                  <c:v>1383.5756669499501</c:v>
                </c:pt>
                <c:pt idx="19">
                  <c:v>1022.1354813467701</c:v>
                </c:pt>
                <c:pt idx="20">
                  <c:v>2212.6032565298001</c:v>
                </c:pt>
                <c:pt idx="21">
                  <c:v>1320.5294467509798</c:v>
                </c:pt>
                <c:pt idx="22">
                  <c:v>1521.9888180902601</c:v>
                </c:pt>
                <c:pt idx="23">
                  <c:v>1368.0500446286298</c:v>
                </c:pt>
                <c:pt idx="24">
                  <c:v>1525.9634480197897</c:v>
                </c:pt>
                <c:pt idx="25">
                  <c:v>893.80847528347397</c:v>
                </c:pt>
                <c:pt idx="26">
                  <c:v>1804.2338161561499</c:v>
                </c:pt>
                <c:pt idx="27">
                  <c:v>1817.5820582374597</c:v>
                </c:pt>
                <c:pt idx="28">
                  <c:v>1257.2560002192199</c:v>
                </c:pt>
                <c:pt idx="29">
                  <c:v>1259.2490727555501</c:v>
                </c:pt>
                <c:pt idx="30">
                  <c:v>1372.0985750298501</c:v>
                </c:pt>
                <c:pt idx="31">
                  <c:v>1048.84538724095</c:v>
                </c:pt>
                <c:pt idx="32">
                  <c:v>1250.92177884795</c:v>
                </c:pt>
                <c:pt idx="33">
                  <c:v>1501.39168782618</c:v>
                </c:pt>
                <c:pt idx="34">
                  <c:v>1208.1867345758296</c:v>
                </c:pt>
                <c:pt idx="35">
                  <c:v>903.27685949656802</c:v>
                </c:pt>
                <c:pt idx="36">
                  <c:v>1658.0751260244199</c:v>
                </c:pt>
                <c:pt idx="37">
                  <c:v>1110.70309278181</c:v>
                </c:pt>
                <c:pt idx="38">
                  <c:v>971.68193595995615</c:v>
                </c:pt>
                <c:pt idx="39">
                  <c:v>1119.9541729277701</c:v>
                </c:pt>
                <c:pt idx="40">
                  <c:v>1237.4545054413102</c:v>
                </c:pt>
                <c:pt idx="41">
                  <c:v>2190.3695079219201</c:v>
                </c:pt>
                <c:pt idx="42">
                  <c:v>1041.0686900317701</c:v>
                </c:pt>
                <c:pt idx="43">
                  <c:v>1786.1400640903798</c:v>
                </c:pt>
                <c:pt idx="44">
                  <c:v>1099.63093930121</c:v>
                </c:pt>
                <c:pt idx="45">
                  <c:v>1359.4832325912996</c:v>
                </c:pt>
                <c:pt idx="46">
                  <c:v>1173.08728764737</c:v>
                </c:pt>
                <c:pt idx="47">
                  <c:v>1160.5941133968697</c:v>
                </c:pt>
                <c:pt idx="48">
                  <c:v>1013.4574773817599</c:v>
                </c:pt>
                <c:pt idx="49">
                  <c:v>1115.4854508982801</c:v>
                </c:pt>
                <c:pt idx="50">
                  <c:v>1705.7671082762899</c:v>
                </c:pt>
                <c:pt idx="51">
                  <c:v>1350.7955970031503</c:v>
                </c:pt>
                <c:pt idx="52">
                  <c:v>971.50508211103204</c:v>
                </c:pt>
                <c:pt idx="53">
                  <c:v>1312.07409849378</c:v>
                </c:pt>
                <c:pt idx="54">
                  <c:v>1140.0201070407802</c:v>
                </c:pt>
                <c:pt idx="55">
                  <c:v>1554.9808595934101</c:v>
                </c:pt>
                <c:pt idx="56">
                  <c:v>1501.3008805175398</c:v>
                </c:pt>
                <c:pt idx="57">
                  <c:v>936.86833916610215</c:v>
                </c:pt>
                <c:pt idx="58">
                  <c:v>1542.4697016422504</c:v>
                </c:pt>
                <c:pt idx="59">
                  <c:v>1176.3916826280199</c:v>
                </c:pt>
                <c:pt idx="60">
                  <c:v>1337.8087696009002</c:v>
                </c:pt>
                <c:pt idx="61">
                  <c:v>1536.54559703943</c:v>
                </c:pt>
                <c:pt idx="62">
                  <c:v>1380.7874445943896</c:v>
                </c:pt>
                <c:pt idx="63">
                  <c:v>1382.51094579358</c:v>
                </c:pt>
                <c:pt idx="64">
                  <c:v>1199.4569974827805</c:v>
                </c:pt>
                <c:pt idx="65">
                  <c:v>2344.8423090514602</c:v>
                </c:pt>
                <c:pt idx="66">
                  <c:v>1562.9980800670401</c:v>
                </c:pt>
                <c:pt idx="67">
                  <c:v>1379.42335885528</c:v>
                </c:pt>
                <c:pt idx="68">
                  <c:v>3001.3221799166899</c:v>
                </c:pt>
                <c:pt idx="69">
                  <c:v>1404.5015664157602</c:v>
                </c:pt>
                <c:pt idx="70">
                  <c:v>1413.9292914051302</c:v>
                </c:pt>
                <c:pt idx="71">
                  <c:v>1333.1088257157999</c:v>
                </c:pt>
                <c:pt idx="72">
                  <c:v>1126.55176073811</c:v>
                </c:pt>
                <c:pt idx="73">
                  <c:v>1514.0322325762797</c:v>
                </c:pt>
                <c:pt idx="74">
                  <c:v>909.81887603697714</c:v>
                </c:pt>
                <c:pt idx="75">
                  <c:v>2314.0678259686792</c:v>
                </c:pt>
                <c:pt idx="76">
                  <c:v>1185.9094428794997</c:v>
                </c:pt>
                <c:pt idx="77">
                  <c:v>1203.91254258596</c:v>
                </c:pt>
                <c:pt idx="78">
                  <c:v>1705.4832908465899</c:v>
                </c:pt>
                <c:pt idx="79">
                  <c:v>1231.12981486323</c:v>
                </c:pt>
                <c:pt idx="80">
                  <c:v>958.26809203252503</c:v>
                </c:pt>
                <c:pt idx="81">
                  <c:v>797.4186995466182</c:v>
                </c:pt>
                <c:pt idx="82">
                  <c:v>2084.1979096160999</c:v>
                </c:pt>
                <c:pt idx="83">
                  <c:v>706.18128457571402</c:v>
                </c:pt>
                <c:pt idx="84">
                  <c:v>1667.4233885035499</c:v>
                </c:pt>
                <c:pt idx="85">
                  <c:v>1834.5853258738798</c:v>
                </c:pt>
                <c:pt idx="86">
                  <c:v>1475.8894662467599</c:v>
                </c:pt>
                <c:pt idx="87">
                  <c:v>2141.0553013490003</c:v>
                </c:pt>
                <c:pt idx="88">
                  <c:v>1292.2656782846802</c:v>
                </c:pt>
                <c:pt idx="89">
                  <c:v>2184.1156525529805</c:v>
                </c:pt>
                <c:pt idx="90">
                  <c:v>900.30004986176789</c:v>
                </c:pt>
                <c:pt idx="91">
                  <c:v>1390.71230594449</c:v>
                </c:pt>
                <c:pt idx="92">
                  <c:v>1454.2169451301702</c:v>
                </c:pt>
                <c:pt idx="93">
                  <c:v>1776.2422171614501</c:v>
                </c:pt>
                <c:pt idx="94">
                  <c:v>1685.6131360366896</c:v>
                </c:pt>
                <c:pt idx="95">
                  <c:v>1756.8274065637499</c:v>
                </c:pt>
                <c:pt idx="96">
                  <c:v>1406.2874087084099</c:v>
                </c:pt>
                <c:pt idx="97">
                  <c:v>1479.6942627898698</c:v>
                </c:pt>
                <c:pt idx="98">
                  <c:v>2121.0688984055496</c:v>
                </c:pt>
                <c:pt idx="99">
                  <c:v>1640.51498537579</c:v>
                </c:pt>
                <c:pt idx="100">
                  <c:v>1856.1789088585897</c:v>
                </c:pt>
                <c:pt idx="101">
                  <c:v>2274.7508519540297</c:v>
                </c:pt>
                <c:pt idx="102">
                  <c:v>2342.5532350977101</c:v>
                </c:pt>
                <c:pt idx="103">
                  <c:v>762.22813527003723</c:v>
                </c:pt>
                <c:pt idx="104">
                  <c:v>1039.2751381825401</c:v>
                </c:pt>
                <c:pt idx="105">
                  <c:v>2008.4868521053202</c:v>
                </c:pt>
                <c:pt idx="106">
                  <c:v>1638.6202939805601</c:v>
                </c:pt>
                <c:pt idx="107">
                  <c:v>1076.6847347574696</c:v>
                </c:pt>
                <c:pt idx="108">
                  <c:v>1358.51281078736</c:v>
                </c:pt>
                <c:pt idx="109">
                  <c:v>1020.63008073178</c:v>
                </c:pt>
                <c:pt idx="110">
                  <c:v>1285.3092635701901</c:v>
                </c:pt>
                <c:pt idx="111">
                  <c:v>2070.1998891024896</c:v>
                </c:pt>
                <c:pt idx="112">
                  <c:v>475.04167069821</c:v>
                </c:pt>
                <c:pt idx="113">
                  <c:v>796.11482470361602</c:v>
                </c:pt>
                <c:pt idx="114">
                  <c:v>2449.7395763850404</c:v>
                </c:pt>
                <c:pt idx="115">
                  <c:v>823.87196221099703</c:v>
                </c:pt>
                <c:pt idx="116">
                  <c:v>2643.6068353989995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877376"/>
        <c:axId val="33877952"/>
      </c:scatterChart>
      <c:valAx>
        <c:axId val="33877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Average County Size [sq km]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877952"/>
        <c:crosses val="autoZero"/>
        <c:crossBetween val="midCat"/>
      </c:valAx>
      <c:valAx>
        <c:axId val="338779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SBW Size [sq km]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8773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7/6/2012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26.xml"/><Relationship Id="rId7" Type="http://schemas.openxmlformats.org/officeDocument/2006/relationships/image" Target="../media/image8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11.jpe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10.jpe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tags" Target="../tags/tag162.xml"/><Relationship Id="rId7" Type="http://schemas.openxmlformats.org/officeDocument/2006/relationships/image" Target="../media/image13.gif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image" Target="../media/image18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image" Target="../media/image17.png"/><Relationship Id="rId5" Type="http://schemas.openxmlformats.org/officeDocument/2006/relationships/tags" Target="../tags/tag169.xml"/><Relationship Id="rId10" Type="http://schemas.openxmlformats.org/officeDocument/2006/relationships/image" Target="../media/image16.png"/><Relationship Id="rId4" Type="http://schemas.openxmlformats.org/officeDocument/2006/relationships/tags" Target="../tags/tag168.xml"/><Relationship Id="rId9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83.xml"/><Relationship Id="rId7" Type="http://schemas.openxmlformats.org/officeDocument/2006/relationships/image" Target="../media/image22.jp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1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87.xml"/><Relationship Id="rId7" Type="http://schemas.openxmlformats.org/officeDocument/2006/relationships/image" Target="../media/image22.jp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21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9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6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39.xml"/><Relationship Id="rId10" Type="http://schemas.openxmlformats.org/officeDocument/2006/relationships/tags" Target="../tags/tag244.xml"/><Relationship Id="rId4" Type="http://schemas.openxmlformats.org/officeDocument/2006/relationships/tags" Target="../tags/tag238.xml"/><Relationship Id="rId9" Type="http://schemas.openxmlformats.org/officeDocument/2006/relationships/tags" Target="../tags/tag2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tags" Target="../tags/tag259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2" Type="http://schemas.openxmlformats.org/officeDocument/2006/relationships/tags" Target="../tags/tag248.xml"/><Relationship Id="rId16" Type="http://schemas.openxmlformats.org/officeDocument/2006/relationships/image" Target="../media/image6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tags" Target="../tags/tag27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tags" Target="../tags/tag275.xml"/><Relationship Id="rId17" Type="http://schemas.openxmlformats.org/officeDocument/2006/relationships/tags" Target="../tags/tag280.xml"/><Relationship Id="rId2" Type="http://schemas.openxmlformats.org/officeDocument/2006/relationships/tags" Target="../tags/tag265.xml"/><Relationship Id="rId16" Type="http://schemas.openxmlformats.org/officeDocument/2006/relationships/tags" Target="../tags/tag279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5" Type="http://schemas.openxmlformats.org/officeDocument/2006/relationships/tags" Target="../tags/tag278.xml"/><Relationship Id="rId10" Type="http://schemas.openxmlformats.org/officeDocument/2006/relationships/tags" Target="../tags/tag273.xml"/><Relationship Id="rId19" Type="http://schemas.openxmlformats.org/officeDocument/2006/relationships/image" Target="../media/image6.png"/><Relationship Id="rId4" Type="http://schemas.openxmlformats.org/officeDocument/2006/relationships/tags" Target="../tags/tag267.xml"/><Relationship Id="rId9" Type="http://schemas.openxmlformats.org/officeDocument/2006/relationships/tags" Target="../tags/tag272.xml"/><Relationship Id="rId14" Type="http://schemas.openxmlformats.org/officeDocument/2006/relationships/tags" Target="../tags/tag27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6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image" Target="../media/image3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7" Type="http://schemas.openxmlformats.org/officeDocument/2006/relationships/image" Target="../media/image41.jpeg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image" Target="../media/image40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0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tags" Target="../tags/tag324.xml"/><Relationship Id="rId18" Type="http://schemas.openxmlformats.org/officeDocument/2006/relationships/tags" Target="../tags/tag329.xml"/><Relationship Id="rId26" Type="http://schemas.openxmlformats.org/officeDocument/2006/relationships/tags" Target="../tags/tag337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332.xml"/><Relationship Id="rId34" Type="http://schemas.openxmlformats.org/officeDocument/2006/relationships/tags" Target="../tags/tag345.xml"/><Relationship Id="rId42" Type="http://schemas.openxmlformats.org/officeDocument/2006/relationships/image" Target="../media/image44.jpeg"/><Relationship Id="rId7" Type="http://schemas.openxmlformats.org/officeDocument/2006/relationships/tags" Target="../tags/tag318.xml"/><Relationship Id="rId2" Type="http://schemas.openxmlformats.org/officeDocument/2006/relationships/tags" Target="../tags/tag313.xml"/><Relationship Id="rId16" Type="http://schemas.openxmlformats.org/officeDocument/2006/relationships/tags" Target="../tags/tag327.xml"/><Relationship Id="rId20" Type="http://schemas.openxmlformats.org/officeDocument/2006/relationships/tags" Target="../tags/tag331.xml"/><Relationship Id="rId29" Type="http://schemas.openxmlformats.org/officeDocument/2006/relationships/tags" Target="../tags/tag340.xml"/><Relationship Id="rId41" Type="http://schemas.openxmlformats.org/officeDocument/2006/relationships/image" Target="../media/image43.jpeg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24" Type="http://schemas.openxmlformats.org/officeDocument/2006/relationships/tags" Target="../tags/tag335.xml"/><Relationship Id="rId32" Type="http://schemas.openxmlformats.org/officeDocument/2006/relationships/tags" Target="../tags/tag343.xml"/><Relationship Id="rId37" Type="http://schemas.openxmlformats.org/officeDocument/2006/relationships/tags" Target="../tags/tag348.xml"/><Relationship Id="rId40" Type="http://schemas.openxmlformats.org/officeDocument/2006/relationships/image" Target="../media/image42.png"/><Relationship Id="rId5" Type="http://schemas.openxmlformats.org/officeDocument/2006/relationships/tags" Target="../tags/tag316.xml"/><Relationship Id="rId15" Type="http://schemas.openxmlformats.org/officeDocument/2006/relationships/tags" Target="../tags/tag326.xml"/><Relationship Id="rId23" Type="http://schemas.openxmlformats.org/officeDocument/2006/relationships/tags" Target="../tags/tag334.xml"/><Relationship Id="rId28" Type="http://schemas.openxmlformats.org/officeDocument/2006/relationships/tags" Target="../tags/tag339.xml"/><Relationship Id="rId36" Type="http://schemas.openxmlformats.org/officeDocument/2006/relationships/tags" Target="../tags/tag347.xml"/><Relationship Id="rId10" Type="http://schemas.openxmlformats.org/officeDocument/2006/relationships/tags" Target="../tags/tag321.xml"/><Relationship Id="rId19" Type="http://schemas.openxmlformats.org/officeDocument/2006/relationships/tags" Target="../tags/tag330.xml"/><Relationship Id="rId31" Type="http://schemas.openxmlformats.org/officeDocument/2006/relationships/tags" Target="../tags/tag342.xml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tags" Target="../tags/tag325.xml"/><Relationship Id="rId22" Type="http://schemas.openxmlformats.org/officeDocument/2006/relationships/tags" Target="../tags/tag333.xml"/><Relationship Id="rId27" Type="http://schemas.openxmlformats.org/officeDocument/2006/relationships/tags" Target="../tags/tag338.xml"/><Relationship Id="rId30" Type="http://schemas.openxmlformats.org/officeDocument/2006/relationships/tags" Target="../tags/tag341.xml"/><Relationship Id="rId35" Type="http://schemas.openxmlformats.org/officeDocument/2006/relationships/tags" Target="../tags/tag346.xml"/><Relationship Id="rId43" Type="http://schemas.openxmlformats.org/officeDocument/2006/relationships/image" Target="../media/image45.jpeg"/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12" Type="http://schemas.openxmlformats.org/officeDocument/2006/relationships/tags" Target="../tags/tag323.xml"/><Relationship Id="rId17" Type="http://schemas.openxmlformats.org/officeDocument/2006/relationships/tags" Target="../tags/tag328.xml"/><Relationship Id="rId25" Type="http://schemas.openxmlformats.org/officeDocument/2006/relationships/tags" Target="../tags/tag336.xml"/><Relationship Id="rId33" Type="http://schemas.openxmlformats.org/officeDocument/2006/relationships/tags" Target="../tags/tag344.xml"/><Relationship Id="rId38" Type="http://schemas.openxmlformats.org/officeDocument/2006/relationships/tags" Target="../tags/tag3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1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3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7" Type="http://schemas.openxmlformats.org/officeDocument/2006/relationships/image" Target="../media/image53.png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59.xml"/><Relationship Id="rId4" Type="http://schemas.openxmlformats.org/officeDocument/2006/relationships/tags" Target="../tags/tag3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7.jpe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Barnyard Weather Fun: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Cows </a:t>
            </a:r>
            <a:r>
              <a:rPr lang="en-US" dirty="0">
                <a:solidFill>
                  <a:srgbClr val="FFFF00"/>
                </a:solidFill>
              </a:rPr>
              <a:t>and Raccoons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700" dirty="0">
                <a:solidFill>
                  <a:srgbClr val="FFFF00"/>
                </a:solidFill>
              </a:rPr>
              <a:t>An update and </a:t>
            </a:r>
            <a:r>
              <a:rPr lang="en-US" sz="2700" dirty="0" smtClean="0">
                <a:solidFill>
                  <a:srgbClr val="FFFF00"/>
                </a:solidFill>
              </a:rPr>
              <a:t>musings </a:t>
            </a:r>
            <a:r>
              <a:rPr lang="en-US" sz="2700" dirty="0">
                <a:solidFill>
                  <a:srgbClr val="FFFF00"/>
                </a:solidFill>
              </a:rPr>
              <a:t>from</a:t>
            </a:r>
            <a:br>
              <a:rPr lang="en-US" sz="2700" dirty="0">
                <a:solidFill>
                  <a:srgbClr val="FFFF00"/>
                </a:solidFill>
              </a:rPr>
            </a:br>
            <a:r>
              <a:rPr lang="en-US" sz="2700" dirty="0">
                <a:solidFill>
                  <a:srgbClr val="FFFF00"/>
                </a:solidFill>
              </a:rPr>
              <a:t>        the world of storm based warnings, severe weather archives, </a:t>
            </a:r>
            <a:r>
              <a:rPr lang="en-US" sz="2700" dirty="0" smtClean="0">
                <a:solidFill>
                  <a:srgbClr val="FFFF00"/>
                </a:solidFill>
              </a:rPr>
              <a:t>and general </a:t>
            </a:r>
            <a:r>
              <a:rPr lang="en-US" sz="2700" dirty="0">
                <a:solidFill>
                  <a:srgbClr val="FFFF00"/>
                </a:solidFill>
              </a:rPr>
              <a:t>trouble making.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5105400"/>
            <a:ext cx="6400800" cy="1752600"/>
          </a:xfrm>
        </p:spPr>
        <p:txBody>
          <a:bodyPr/>
          <a:lstStyle/>
          <a:p>
            <a:r>
              <a:rPr lang="en-US" dirty="0" smtClean="0"/>
              <a:t>Daryl </a:t>
            </a:r>
            <a:r>
              <a:rPr lang="en-US" dirty="0" err="1" smtClean="0"/>
              <a:t>Herzmann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00" y="76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2447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" name="Right Arrow 6"/>
          <p:cNvSpPr/>
          <p:nvPr>
            <p:custDataLst>
              <p:tags r:id="rId4"/>
            </p:custDataLst>
          </p:nvPr>
        </p:nvSpPr>
        <p:spPr>
          <a:xfrm rot="3600000">
            <a:off x="2969656" y="3295308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5"/>
            </p:custDataLst>
          </p:nvPr>
        </p:nvSpPr>
        <p:spPr>
          <a:xfrm rot="3600000">
            <a:off x="5948889" y="1700212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2362200" y="28956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NEXRAD</a:t>
            </a:r>
            <a:endParaRPr lang="en-US" dirty="0"/>
          </a:p>
        </p:txBody>
      </p:sp>
      <p:sp>
        <p:nvSpPr>
          <p:cNvPr id="11" name="TextBox 10"/>
          <p:cNvSpPr txBox="1"/>
          <p:nvPr>
            <p:custDataLst>
              <p:tags r:id="rId7"/>
            </p:custDataLst>
          </p:nvPr>
        </p:nvSpPr>
        <p:spPr>
          <a:xfrm>
            <a:off x="4038600" y="1219200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Storm Based Warnings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981200" y="1219201"/>
            <a:ext cx="490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http://www.weather.gov/sbwarnings/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IAC007-117-125-135-181-182345-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4478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private sector jumped to action</a:t>
            </a:r>
            <a:endParaRPr lang="en-US" dirty="0"/>
          </a:p>
        </p:txBody>
      </p:sp>
      <p:pic>
        <p:nvPicPr>
          <p:cNvPr id="4" name="Content Placeholder 3" descr="parkin_bomb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381000" y="1752600"/>
            <a:ext cx="5221817" cy="3916363"/>
          </a:xfrm>
        </p:spPr>
      </p:pic>
      <p:pic>
        <p:nvPicPr>
          <p:cNvPr id="5" name="Picture 4" descr="baro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2667000" y="5486400"/>
            <a:ext cx="4626827" cy="990600"/>
          </a:xfrm>
          <a:prstGeom prst="rect">
            <a:avLst/>
          </a:prstGeom>
        </p:spPr>
      </p:pic>
      <p:pic>
        <p:nvPicPr>
          <p:cNvPr id="6" name="Picture 5" descr="wxc.gi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10000" y="1143000"/>
            <a:ext cx="5093804" cy="2667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>
            <p:custDataLst>
              <p:tags r:id="rId6"/>
            </p:custDataLst>
          </p:nvPr>
        </p:nvCxnSpPr>
        <p:spPr>
          <a:xfrm rot="10800000" flipV="1">
            <a:off x="5257800" y="4648200"/>
            <a:ext cx="1219200" cy="11430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>
            <p:custDataLst>
              <p:tags r:id="rId7"/>
            </p:custDataLst>
          </p:nvPr>
        </p:nvCxnSpPr>
        <p:spPr>
          <a:xfrm rot="16200000" flipV="1">
            <a:off x="5334000" y="3429000"/>
            <a:ext cx="1524000" cy="7620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>
            <p:custDataLst>
              <p:tags r:id="rId8"/>
            </p:custDataLst>
          </p:nvPr>
        </p:nvCxnSpPr>
        <p:spPr>
          <a:xfrm rot="16200000" flipH="1">
            <a:off x="1104900" y="1866900"/>
            <a:ext cx="1600200" cy="12192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>
            <p:custDataLst>
              <p:tags r:id="rId9"/>
            </p:custDataLst>
          </p:nvPr>
        </p:nvSpPr>
        <p:spPr>
          <a:xfrm>
            <a:off x="1143000" y="1371600"/>
            <a:ext cx="134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Comic Relief</a:t>
            </a:r>
            <a:endParaRPr lang="en-US" dirty="0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6553200" y="4182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Lifted from Barons and WXC website. Those</a:t>
            </a:r>
          </a:p>
          <a:p>
            <a:r>
              <a:rPr lang="en-US" dirty="0" smtClean="0"/>
              <a:t>are county warnings!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3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Thankfully, we have social media</a:t>
            </a:r>
            <a:endParaRPr lang="en-US" dirty="0"/>
          </a:p>
        </p:txBody>
      </p:sp>
      <p:pic>
        <p:nvPicPr>
          <p:cNvPr id="4" name="Picture 3" descr="twitter.gi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57200" y="1905000"/>
            <a:ext cx="8229600" cy="1150161"/>
          </a:xfrm>
          <a:prstGeom prst="rect">
            <a:avLst/>
          </a:prstGeom>
        </p:spPr>
      </p:pic>
      <p:pic>
        <p:nvPicPr>
          <p:cNvPr id="5" name="Picture 4" descr="failwhale.gi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819400" y="3352800"/>
            <a:ext cx="5791200" cy="312724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304800" y="40386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Great job </a:t>
            </a:r>
            <a:r>
              <a:rPr lang="en-US" sz="2400" dirty="0" err="1" smtClean="0"/>
              <a:t>daryl</a:t>
            </a:r>
            <a:r>
              <a:rPr lang="en-US" sz="2400" dirty="0" smtClean="0"/>
              <a:t> on </a:t>
            </a:r>
            <a:r>
              <a:rPr lang="en-US" sz="2400" dirty="0" err="1" smtClean="0"/>
              <a:t>iembot</a:t>
            </a:r>
            <a:r>
              <a:rPr lang="en-US" sz="2400" dirty="0" smtClean="0"/>
              <a:t> !</a:t>
            </a:r>
          </a:p>
          <a:p>
            <a:r>
              <a:rPr lang="en-US" sz="2400" dirty="0" smtClean="0"/>
              <a:t>….. FAIL .…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0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r>
              <a:rPr lang="en-US" sz="3100" dirty="0" smtClean="0"/>
              <a:t>(June 2012 NOAA Team Member of the Month!)</a:t>
            </a:r>
            <a:endParaRPr lang="en-US" sz="3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58" y="1600200"/>
            <a:ext cx="5331683" cy="45259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60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Texas,</a:t>
            </a:r>
            <a:br>
              <a:rPr lang="en-US" dirty="0" smtClean="0"/>
            </a:br>
            <a:r>
              <a:rPr lang="en-US" sz="4000" dirty="0" smtClean="0"/>
              <a:t>we are Sioux Falls,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South Dakota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1182414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0"/>
            <a:ext cx="18161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502400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Texas,</a:t>
            </a:r>
            <a:br>
              <a:rPr lang="en-US" dirty="0" smtClean="0"/>
            </a:br>
            <a:r>
              <a:rPr lang="en-US" sz="4000" dirty="0" smtClean="0"/>
              <a:t>we are Sioux Falls,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South Dakota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1182414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0"/>
            <a:ext cx="1816100" cy="181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502400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43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Mar 2012: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285280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~50%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~8%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Indisputable Fact of Life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2743201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weather bureau is currently unable to issue storm based warnings.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0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Average SBW Size Versus County Size per WFO</a:t>
            </a:r>
            <a:br>
              <a:rPr lang="en-US" sz="3200" dirty="0" smtClean="0"/>
            </a:br>
            <a:r>
              <a:rPr lang="en-US" sz="3200" dirty="0" smtClean="0"/>
              <a:t>(SVR+TOR shown, Alaska not included)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34470" y="0"/>
            <a:ext cx="8875058" cy="68579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Areal Verification</a:t>
            </a:r>
          </a:p>
          <a:p>
            <a:pPr lvl="1"/>
            <a:r>
              <a:rPr lang="en-US" dirty="0" smtClean="0"/>
              <a:t>If the LSRs are buffered, what areal percentage verified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7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is around 25%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measuring distance of vertex to county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248400" y="6108114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75%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The reason why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1691481"/>
            <a:ext cx="5391150" cy="43434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warnings centered on the storm?</a:t>
            </a:r>
            <a:endParaRPr lang="en-US" dirty="0"/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3169920" y="2804160"/>
            <a:ext cx="3276600" cy="1798320"/>
          </a:xfrm>
          <a:custGeom>
            <a:avLst/>
            <a:gdLst>
              <a:gd name="connsiteX0" fmla="*/ 0 w 3276600"/>
              <a:gd name="connsiteY0" fmla="*/ 1021080 h 1798320"/>
              <a:gd name="connsiteX1" fmla="*/ 2788920 w 3276600"/>
              <a:gd name="connsiteY1" fmla="*/ 0 h 1798320"/>
              <a:gd name="connsiteX2" fmla="*/ 3276600 w 3276600"/>
              <a:gd name="connsiteY2" fmla="*/ 1767840 h 1798320"/>
              <a:gd name="connsiteX3" fmla="*/ 76200 w 3276600"/>
              <a:gd name="connsiteY3" fmla="*/ 1798320 h 1798320"/>
              <a:gd name="connsiteX4" fmla="*/ 30480 w 3276600"/>
              <a:gd name="connsiteY4" fmla="*/ 975360 h 179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0" h="1798320">
                <a:moveTo>
                  <a:pt x="0" y="1021080"/>
                </a:moveTo>
                <a:lnTo>
                  <a:pt x="2788920" y="0"/>
                </a:lnTo>
                <a:lnTo>
                  <a:pt x="3276600" y="1767840"/>
                </a:lnTo>
                <a:lnTo>
                  <a:pt x="76200" y="1798320"/>
                </a:lnTo>
                <a:lnTo>
                  <a:pt x="30480" y="975360"/>
                </a:ln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>
            <p:custDataLst>
              <p:tags r:id="rId5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y 6"/>
          <p:cNvSpPr/>
          <p:nvPr>
            <p:custDataLst>
              <p:tags r:id="rId6"/>
            </p:custDataLst>
          </p:nvPr>
        </p:nvSpPr>
        <p:spPr>
          <a:xfrm>
            <a:off x="4419600" y="39319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>
            <p:custDataLst>
              <p:tags r:id="rId7"/>
            </p:custDataLst>
          </p:nvPr>
        </p:nvSpPr>
        <p:spPr>
          <a:xfrm>
            <a:off x="4648200" y="365760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>
            <p:custDataLst>
              <p:tags r:id="rId8"/>
            </p:custDataLst>
          </p:nvPr>
        </p:nvSpPr>
        <p:spPr>
          <a:xfrm>
            <a:off x="4092221" y="5535633"/>
            <a:ext cx="433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 centroid of TIME…MOT…LOC </a:t>
            </a:r>
          </a:p>
          <a:p>
            <a:r>
              <a:rPr lang="en-US" sz="2000" b="1" dirty="0" smtClean="0"/>
              <a:t>Compare against Polygon Centroid</a:t>
            </a:r>
            <a:endParaRPr lang="en-US" sz="2000" b="1" dirty="0"/>
          </a:p>
        </p:txBody>
      </p:sp>
      <p:sp>
        <p:nvSpPr>
          <p:cNvPr id="24" name="Multiply 23"/>
          <p:cNvSpPr/>
          <p:nvPr>
            <p:custDataLst>
              <p:tags r:id="rId9"/>
            </p:custDataLst>
          </p:nvPr>
        </p:nvSpPr>
        <p:spPr>
          <a:xfrm>
            <a:off x="3810000" y="583692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>
            <p:custDataLst>
              <p:tags r:id="rId10"/>
            </p:custDataLst>
          </p:nvPr>
        </p:nvSpPr>
        <p:spPr>
          <a:xfrm>
            <a:off x="3886200" y="54864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3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7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the warning track the storm in space?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4092221" y="5535633"/>
            <a:ext cx="467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 moving threat TIME…MOT…LOC </a:t>
            </a:r>
          </a:p>
          <a:p>
            <a:r>
              <a:rPr lang="en-US" sz="2000" b="1" dirty="0"/>
              <a:t>p</a:t>
            </a:r>
            <a:r>
              <a:rPr lang="en-US" sz="2000" b="1" dirty="0" smtClean="0"/>
              <a:t>erpendicular to motion vector, compute</a:t>
            </a:r>
          </a:p>
          <a:p>
            <a:r>
              <a:rPr lang="en-US" sz="2000" b="1" dirty="0"/>
              <a:t>r</a:t>
            </a:r>
            <a:r>
              <a:rPr lang="en-US" sz="2000" b="1" dirty="0" smtClean="0"/>
              <a:t>eport displacement</a:t>
            </a:r>
            <a:endParaRPr lang="en-US" sz="2000" b="1" dirty="0"/>
          </a:p>
        </p:txBody>
      </p: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>
          <a:xfrm>
            <a:off x="3352800" y="3657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3733800" y="35814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>
            <a:off x="4114800" y="35052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>
            <a:off x="4495800" y="34290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>
            <a:off x="4876800" y="33528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1"/>
            </p:custDataLst>
          </p:nvPr>
        </p:nvCxnSpPr>
        <p:spPr>
          <a:xfrm>
            <a:off x="5257800" y="3276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>
            <p:custDataLst>
              <p:tags r:id="rId12"/>
            </p:custDataLst>
          </p:nvPr>
        </p:nvSpPr>
        <p:spPr>
          <a:xfrm>
            <a:off x="3619500" y="41148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>
            <p:custDataLst>
              <p:tags r:id="rId13"/>
            </p:custDataLst>
          </p:nvPr>
        </p:nvSpPr>
        <p:spPr>
          <a:xfrm>
            <a:off x="4488180" y="41910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>
            <p:custDataLst>
              <p:tags r:id="rId14"/>
            </p:custDataLst>
          </p:nvPr>
        </p:nvSpPr>
        <p:spPr>
          <a:xfrm>
            <a:off x="5105400" y="42367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295400" y="522419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Most reports are 0-10 km south of the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TIME…MOT…LOC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3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tracking fun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4092221" y="5535633"/>
            <a:ext cx="3345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Does storm tracking accuracy </a:t>
            </a:r>
          </a:p>
          <a:p>
            <a:r>
              <a:rPr lang="en-US" sz="2000" b="1" dirty="0"/>
              <a:t>d</a:t>
            </a:r>
            <a:r>
              <a:rPr lang="en-US" sz="2000" b="1" dirty="0" smtClean="0"/>
              <a:t>ecrease with time?</a:t>
            </a:r>
            <a:endParaRPr lang="en-US" sz="2000" b="1" dirty="0"/>
          </a:p>
        </p:txBody>
      </p: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>
          <a:xfrm>
            <a:off x="3352800" y="3657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3733800" y="35814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>
            <a:off x="4114800" y="35052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>
            <a:off x="4495800" y="34290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>
            <a:off x="4876800" y="33528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1"/>
            </p:custDataLst>
          </p:nvPr>
        </p:nvCxnSpPr>
        <p:spPr>
          <a:xfrm>
            <a:off x="5257800" y="3276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>
            <p:custDataLst>
              <p:tags r:id="rId12"/>
            </p:custDataLst>
          </p:nvPr>
        </p:nvSpPr>
        <p:spPr>
          <a:xfrm>
            <a:off x="3619500" y="41148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>
            <p:custDataLst>
              <p:tags r:id="rId13"/>
            </p:custDataLst>
          </p:nvPr>
        </p:nvSpPr>
        <p:spPr>
          <a:xfrm>
            <a:off x="4488180" y="41910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>
            <p:custDataLst>
              <p:tags r:id="rId14"/>
            </p:custDataLst>
          </p:nvPr>
        </p:nvSpPr>
        <p:spPr>
          <a:xfrm>
            <a:off x="5105400" y="42367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>
            <p:custDataLst>
              <p:tags r:id="rId15"/>
            </p:custDataLst>
          </p:nvPr>
        </p:nvSpPr>
        <p:spPr>
          <a:xfrm>
            <a:off x="5257800" y="376428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>
            <p:custDataLst>
              <p:tags r:id="rId16"/>
            </p:custDataLst>
          </p:nvPr>
        </p:nvSpPr>
        <p:spPr>
          <a:xfrm>
            <a:off x="4495800" y="394716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>
            <p:custDataLst>
              <p:tags r:id="rId17"/>
            </p:custDataLst>
          </p:nvPr>
        </p:nvSpPr>
        <p:spPr>
          <a:xfrm>
            <a:off x="3657600" y="4070925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3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cxnSp>
        <p:nvCxnSpPr>
          <p:cNvPr id="7" name="Straight Connector 6"/>
          <p:cNvCxnSpPr/>
          <p:nvPr>
            <p:custDataLst>
              <p:tags r:id="rId3"/>
            </p:custDataLst>
          </p:nvPr>
        </p:nvCxnSpPr>
        <p:spPr>
          <a:xfrm>
            <a:off x="1371600" y="1295400"/>
            <a:ext cx="2819400" cy="6096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963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1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18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Sioux Falls’ TORs 2008-2011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33526816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  <a:endParaRPr lang="en-US" dirty="0" smtClean="0"/>
          </a:p>
          <a:p>
            <a:r>
              <a:rPr lang="en-US" dirty="0" smtClean="0"/>
              <a:t>bureau </a:t>
            </a:r>
            <a:r>
              <a:rPr lang="en-US" dirty="0" smtClean="0"/>
              <a:t>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3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you don’t agree?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What is broken?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The warnings are constrained by political boundaries!</a:t>
            </a:r>
          </a:p>
          <a:p>
            <a:pPr lvl="1"/>
            <a:r>
              <a:rPr lang="en-US" dirty="0" smtClean="0"/>
              <a:t>NWS Office can’t issue outside CWA</a:t>
            </a:r>
          </a:p>
          <a:p>
            <a:pPr lvl="1"/>
            <a:r>
              <a:rPr lang="en-US" dirty="0" smtClean="0"/>
              <a:t>Warning product (VTEC) is still bound to UGC codes</a:t>
            </a:r>
          </a:p>
          <a:p>
            <a:pPr lvl="1"/>
            <a:r>
              <a:rPr lang="en-US" dirty="0" smtClean="0"/>
              <a:t>Can’t issue SVR/TOR over Marine Zones, why ?!?!</a:t>
            </a:r>
          </a:p>
          <a:p>
            <a:r>
              <a:rPr lang="en-US" dirty="0" smtClean="0"/>
              <a:t>No penalty for warning size in verification</a:t>
            </a:r>
          </a:p>
          <a:p>
            <a:r>
              <a:rPr lang="en-US" dirty="0" smtClean="0"/>
              <a:t>Warning issuance software</a:t>
            </a:r>
          </a:p>
          <a:p>
            <a:r>
              <a:rPr lang="en-US" dirty="0" smtClean="0"/>
              <a:t>Warning dissemination software </a:t>
            </a:r>
            <a:r>
              <a:rPr lang="en-US" i="1" dirty="0" smtClean="0"/>
              <a:t>(bad </a:t>
            </a:r>
            <a:r>
              <a:rPr lang="en-US" i="1" dirty="0" err="1" smtClean="0"/>
              <a:t>daryl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Warning display software </a:t>
            </a:r>
            <a:r>
              <a:rPr lang="en-US" i="1" dirty="0" smtClean="0"/>
              <a:t>(bad </a:t>
            </a:r>
            <a:r>
              <a:rPr lang="en-US" i="1" dirty="0" err="1" smtClean="0"/>
              <a:t>daryl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Some local NWS Office policies conflict with NWS directives, where’s the sheriff?</a:t>
            </a:r>
          </a:p>
          <a:p>
            <a:r>
              <a:rPr lang="en-US" dirty="0" smtClean="0"/>
              <a:t>No topology checks, </a:t>
            </a:r>
            <a:r>
              <a:rPr lang="en-US" dirty="0" smtClean="0">
                <a:solidFill>
                  <a:srgbClr val="FFFF00"/>
                </a:solidFill>
              </a:rPr>
              <a:t>invalid geometries are OK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warnings has increased by 60%.</a:t>
            </a:r>
          </a:p>
          <a:p>
            <a:r>
              <a:rPr lang="en-US" dirty="0" smtClean="0"/>
              <a:t>The Cubs will not win the World Series this year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 this the solution?</a:t>
            </a:r>
            <a:endParaRPr lang="en-US" dirty="0"/>
          </a:p>
        </p:txBody>
      </p:sp>
      <p:pic>
        <p:nvPicPr>
          <p:cNvPr id="5" name="Content Placeholder 4" descr="sarah-palin.jp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66115" y="1600200"/>
            <a:ext cx="3620770" cy="4525963"/>
          </a:xfrm>
        </p:spPr>
      </p:pic>
      <p:pic>
        <p:nvPicPr>
          <p:cNvPr id="6" name="Content Placeholder 5" descr="bachman.jpg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1" y="1600200"/>
            <a:ext cx="3612839" cy="4486915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Equally, unrealistic 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Warnings should be data, not products</a:t>
            </a:r>
          </a:p>
          <a:p>
            <a:pPr lvl="1"/>
            <a:r>
              <a:rPr lang="en-US" dirty="0" smtClean="0"/>
              <a:t>Computers are the most important readers…</a:t>
            </a:r>
          </a:p>
          <a:p>
            <a:pPr lvl="1"/>
            <a:r>
              <a:rPr lang="en-US" dirty="0" smtClean="0"/>
              <a:t>UGC codes should not be included</a:t>
            </a:r>
          </a:p>
          <a:p>
            <a:r>
              <a:rPr lang="en-US" dirty="0" smtClean="0"/>
              <a:t>Warnings should come from NWS, not WFOs</a:t>
            </a:r>
          </a:p>
          <a:p>
            <a:pPr lvl="1"/>
            <a:r>
              <a:rPr lang="en-US" dirty="0" smtClean="0"/>
              <a:t>NWS should be working as a team, instead of </a:t>
            </a:r>
            <a:r>
              <a:rPr lang="en-US" dirty="0" err="1" smtClean="0"/>
              <a:t>theifdoms</a:t>
            </a:r>
            <a:endParaRPr lang="en-US" dirty="0" smtClean="0"/>
          </a:p>
          <a:p>
            <a:r>
              <a:rPr lang="en-US" dirty="0" smtClean="0"/>
              <a:t>Polygons should be limited to 4 to 6 sides.</a:t>
            </a:r>
          </a:p>
          <a:p>
            <a:r>
              <a:rPr lang="en-US" dirty="0" smtClean="0"/>
              <a:t>The Cubs develop talent from their farm system and not overpay for free agents that struggle with the rigors of playing left field.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ws-alerts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0" cstate="print"/>
          <a:stretch>
            <a:fillRect/>
          </a:stretch>
        </p:blipFill>
        <p:spPr>
          <a:xfrm>
            <a:off x="609600" y="1200150"/>
            <a:ext cx="2371725" cy="1771650"/>
          </a:xfrm>
          <a:prstGeom prst="rect">
            <a:avLst/>
          </a:prstGeom>
        </p:spPr>
      </p:pic>
      <p:pic>
        <p:nvPicPr>
          <p:cNvPr id="5" name="Picture 4" descr="nws-alerts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0" cstate="print"/>
          <a:stretch>
            <a:fillRect/>
          </a:stretch>
        </p:blipFill>
        <p:spPr>
          <a:xfrm>
            <a:off x="685800" y="4572000"/>
            <a:ext cx="2371725" cy="177165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276600" y="762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NWS Issues Products</a:t>
            </a:r>
          </a:p>
          <a:p>
            <a:r>
              <a:rPr lang="en-US" dirty="0" smtClean="0"/>
              <a:t>Forecaster tries to figure out what the public wants</a:t>
            </a:r>
            <a:endParaRPr lang="en-US" dirty="0"/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3350888" y="3620869"/>
            <a:ext cx="341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NWS Issues Data</a:t>
            </a:r>
          </a:p>
          <a:p>
            <a:r>
              <a:rPr lang="en-US" dirty="0" smtClean="0"/>
              <a:t>Computers deal with various users</a:t>
            </a:r>
            <a:endParaRPr lang="en-US" dirty="0"/>
          </a:p>
        </p:txBody>
      </p:sp>
      <p:sp>
        <p:nvSpPr>
          <p:cNvPr id="9" name="Cloud Callout 8"/>
          <p:cNvSpPr/>
          <p:nvPr>
            <p:custDataLst>
              <p:tags r:id="rId6"/>
            </p:custDataLst>
          </p:nvPr>
        </p:nvSpPr>
        <p:spPr>
          <a:xfrm>
            <a:off x="1295400" y="304800"/>
            <a:ext cx="1905000" cy="990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>
            <p:custDataLst>
              <p:tags r:id="rId7"/>
            </p:custDataLst>
          </p:nvPr>
        </p:nvSpPr>
        <p:spPr>
          <a:xfrm>
            <a:off x="1905000" y="457200"/>
            <a:ext cx="609600" cy="5334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>
            <p:custDataLst>
              <p:tags r:id="rId8"/>
            </p:custDataLst>
          </p:nvPr>
        </p:nvSpPr>
        <p:spPr>
          <a:xfrm>
            <a:off x="1295400" y="3733800"/>
            <a:ext cx="1905000" cy="990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>
            <p:custDataLst>
              <p:tags r:id="rId9"/>
            </p:custDataLst>
          </p:nvPr>
        </p:nvSpPr>
        <p:spPr>
          <a:xfrm>
            <a:off x="1905000" y="3886200"/>
            <a:ext cx="609600" cy="5334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>
            <p:custDataLst>
              <p:tags r:id="rId10"/>
            </p:custDataLst>
          </p:nvPr>
        </p:nvGrpSpPr>
        <p:grpSpPr>
          <a:xfrm>
            <a:off x="6934200" y="76200"/>
            <a:ext cx="1905000" cy="2667000"/>
            <a:chOff x="6172200" y="152400"/>
            <a:chExt cx="1905000" cy="2667000"/>
          </a:xfrm>
        </p:grpSpPr>
        <p:pic>
          <p:nvPicPr>
            <p:cNvPr id="12" name="Picture 11" descr="alf.jpg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72200" y="1143000"/>
              <a:ext cx="1224558" cy="1676400"/>
            </a:xfrm>
            <a:prstGeom prst="rect">
              <a:avLst/>
            </a:prstGeom>
          </p:spPr>
        </p:pic>
        <p:sp>
          <p:nvSpPr>
            <p:cNvPr id="14" name="Cloud Callout 13"/>
            <p:cNvSpPr/>
            <p:nvPr/>
          </p:nvSpPr>
          <p:spPr>
            <a:xfrm>
              <a:off x="6553200" y="152400"/>
              <a:ext cx="1524000" cy="9906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86600" y="381000"/>
              <a:ext cx="533400" cy="4572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>
            <p:custDataLst>
              <p:tags r:id="rId11"/>
            </p:custDataLst>
          </p:nvPr>
        </p:nvGrpSpPr>
        <p:grpSpPr>
          <a:xfrm>
            <a:off x="7696200" y="3581400"/>
            <a:ext cx="1219200" cy="1594338"/>
            <a:chOff x="6248400" y="3733800"/>
            <a:chExt cx="1981200" cy="2590800"/>
          </a:xfrm>
        </p:grpSpPr>
        <p:pic>
          <p:nvPicPr>
            <p:cNvPr id="13" name="Picture 12" descr="alf.jpg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8400" y="4648200"/>
              <a:ext cx="1224558" cy="1676400"/>
            </a:xfrm>
            <a:prstGeom prst="rect">
              <a:avLst/>
            </a:prstGeom>
          </p:spPr>
        </p:pic>
        <p:sp>
          <p:nvSpPr>
            <p:cNvPr id="16" name="Cloud Callout 15"/>
            <p:cNvSpPr/>
            <p:nvPr/>
          </p:nvSpPr>
          <p:spPr>
            <a:xfrm>
              <a:off x="6705600" y="3733800"/>
              <a:ext cx="1524000" cy="9906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3962400"/>
              <a:ext cx="533400" cy="4572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bender-smoking.jpe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/>
          <a:stretch>
            <a:fillRect/>
          </a:stretch>
        </p:blipFill>
        <p:spPr>
          <a:xfrm>
            <a:off x="4876800" y="1981200"/>
            <a:ext cx="1397000" cy="1047750"/>
          </a:xfrm>
          <a:prstGeom prst="rect">
            <a:avLst/>
          </a:prstGeom>
        </p:spPr>
      </p:pic>
      <p:pic>
        <p:nvPicPr>
          <p:cNvPr id="24" name="Picture 23" descr="bender-smoking.jpe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/>
          <a:stretch>
            <a:fillRect/>
          </a:stretch>
        </p:blipFill>
        <p:spPr>
          <a:xfrm>
            <a:off x="4800600" y="4953000"/>
            <a:ext cx="1397000" cy="1047750"/>
          </a:xfrm>
          <a:prstGeom prst="rect">
            <a:avLst/>
          </a:prstGeom>
        </p:spPr>
      </p:pic>
      <p:sp>
        <p:nvSpPr>
          <p:cNvPr id="25" name="Cloud Callout 24"/>
          <p:cNvSpPr/>
          <p:nvPr>
            <p:custDataLst>
              <p:tags r:id="rId14"/>
            </p:custDataLst>
          </p:nvPr>
        </p:nvSpPr>
        <p:spPr>
          <a:xfrm>
            <a:off x="5562600" y="1219200"/>
            <a:ext cx="931985" cy="7620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>
            <p:custDataLst>
              <p:tags r:id="rId15"/>
            </p:custDataLst>
          </p:nvPr>
        </p:nvCxnSpPr>
        <p:spPr>
          <a:xfrm flipV="1">
            <a:off x="1905000" y="609600"/>
            <a:ext cx="563880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>
            <p:custDataLst>
              <p:tags r:id="rId16"/>
            </p:custDataLst>
          </p:nvPr>
        </p:nvSpPr>
        <p:spPr>
          <a:xfrm>
            <a:off x="3124200" y="2133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17"/>
            </p:custDataLst>
          </p:nvPr>
        </p:nvSpPr>
        <p:spPr>
          <a:xfrm>
            <a:off x="5791200" y="13716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18"/>
            </p:custDataLst>
          </p:nvPr>
        </p:nvSpPr>
        <p:spPr>
          <a:xfrm>
            <a:off x="3505200" y="20574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>
            <p:custDataLst>
              <p:tags r:id="rId19"/>
            </p:custDataLst>
          </p:nvPr>
        </p:nvSpPr>
        <p:spPr>
          <a:xfrm>
            <a:off x="4191000" y="2133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>
            <p:custDataLst>
              <p:tags r:id="rId20"/>
            </p:custDataLst>
          </p:nvPr>
        </p:nvSpPr>
        <p:spPr>
          <a:xfrm>
            <a:off x="3124200" y="2590800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Disseminates</a:t>
            </a:r>
            <a:endParaRPr lang="en-US" dirty="0"/>
          </a:p>
        </p:txBody>
      </p:sp>
      <p:sp>
        <p:nvSpPr>
          <p:cNvPr id="34" name="Right Triangle 33"/>
          <p:cNvSpPr/>
          <p:nvPr>
            <p:custDataLst>
              <p:tags r:id="rId21"/>
            </p:custDataLst>
          </p:nvPr>
        </p:nvSpPr>
        <p:spPr>
          <a:xfrm>
            <a:off x="5943600" y="1447800"/>
            <a:ext cx="228600" cy="30480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>
            <p:custDataLst>
              <p:tags r:id="rId22"/>
            </p:custDataLst>
          </p:nvPr>
        </p:nvSpPr>
        <p:spPr>
          <a:xfrm>
            <a:off x="4693883" y="2971800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angry!</a:t>
            </a:r>
            <a:endParaRPr lang="en-US" dirty="0"/>
          </a:p>
        </p:txBody>
      </p:sp>
      <p:sp>
        <p:nvSpPr>
          <p:cNvPr id="36" name="TextBox 35"/>
          <p:cNvSpPr txBox="1"/>
          <p:nvPr>
            <p:custDataLst>
              <p:tags r:id="rId23"/>
            </p:custDataLst>
          </p:nvPr>
        </p:nvSpPr>
        <p:spPr>
          <a:xfrm>
            <a:off x="7010400" y="2743200"/>
            <a:ext cx="187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doesn’t call</a:t>
            </a:r>
          </a:p>
          <a:p>
            <a:r>
              <a:rPr lang="en-US" dirty="0" smtClean="0"/>
              <a:t>Congress.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6" idx="0"/>
          </p:cNvCxnSpPr>
          <p:nvPr>
            <p:custDataLst>
              <p:tags r:id="rId24"/>
            </p:custDataLst>
          </p:nvPr>
        </p:nvCxnSpPr>
        <p:spPr>
          <a:xfrm flipV="1">
            <a:off x="5867400" y="3886200"/>
            <a:ext cx="2113063" cy="838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>
            <p:custDataLst>
              <p:tags r:id="rId25"/>
            </p:custDataLst>
          </p:nvPr>
        </p:nvSpPr>
        <p:spPr>
          <a:xfrm>
            <a:off x="3581400" y="2124074"/>
            <a:ext cx="381000" cy="3333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>
            <p:custDataLst>
              <p:tags r:id="rId26"/>
            </p:custDataLst>
          </p:nvPr>
        </p:nvSpPr>
        <p:spPr>
          <a:xfrm>
            <a:off x="3200400" y="5191126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>
            <p:custDataLst>
              <p:tags r:id="rId27"/>
            </p:custDataLst>
          </p:nvPr>
        </p:nvSpPr>
        <p:spPr>
          <a:xfrm>
            <a:off x="4267200" y="5191126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>
            <p:custDataLst>
              <p:tags r:id="rId28"/>
            </p:custDataLst>
          </p:nvPr>
        </p:nvSpPr>
        <p:spPr>
          <a:xfrm>
            <a:off x="3200400" y="564832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Disseminates</a:t>
            </a:r>
            <a:endParaRPr lang="en-US" dirty="0"/>
          </a:p>
        </p:txBody>
      </p:sp>
      <p:sp>
        <p:nvSpPr>
          <p:cNvPr id="46" name="Isosceles Triangle 45"/>
          <p:cNvSpPr/>
          <p:nvPr>
            <p:custDataLst>
              <p:tags r:id="rId29"/>
            </p:custDataLst>
          </p:nvPr>
        </p:nvSpPr>
        <p:spPr>
          <a:xfrm>
            <a:off x="3581400" y="5076825"/>
            <a:ext cx="642257" cy="5619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Callout 47"/>
          <p:cNvSpPr/>
          <p:nvPr>
            <p:custDataLst>
              <p:tags r:id="rId30"/>
            </p:custDataLst>
          </p:nvPr>
        </p:nvSpPr>
        <p:spPr>
          <a:xfrm>
            <a:off x="5410200" y="4495800"/>
            <a:ext cx="879231" cy="45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>
            <p:custDataLst>
              <p:tags r:id="rId31"/>
            </p:custDataLst>
          </p:nvPr>
        </p:nvSpPr>
        <p:spPr>
          <a:xfrm>
            <a:off x="5715000" y="4572000"/>
            <a:ext cx="281354" cy="24618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meathead.jpg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43" cstate="print"/>
          <a:stretch>
            <a:fillRect/>
          </a:stretch>
        </p:blipFill>
        <p:spPr>
          <a:xfrm>
            <a:off x="7086600" y="5562600"/>
            <a:ext cx="1143000" cy="11430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>
            <p:custDataLst>
              <p:tags r:id="rId33"/>
            </p:custDataLst>
          </p:nvPr>
        </p:nvCxnSpPr>
        <p:spPr>
          <a:xfrm>
            <a:off x="0" y="3505200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loud Callout 52"/>
          <p:cNvSpPr/>
          <p:nvPr>
            <p:custDataLst>
              <p:tags r:id="rId34"/>
            </p:custDataLst>
          </p:nvPr>
        </p:nvSpPr>
        <p:spPr>
          <a:xfrm>
            <a:off x="7848600" y="5334000"/>
            <a:ext cx="879231" cy="45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endCxn id="50" idx="0"/>
          </p:cNvCxnSpPr>
          <p:nvPr>
            <p:custDataLst>
              <p:tags r:id="rId35"/>
            </p:custDataLst>
          </p:nvPr>
        </p:nvCxnSpPr>
        <p:spPr>
          <a:xfrm>
            <a:off x="6019800" y="4876800"/>
            <a:ext cx="16383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n 55"/>
          <p:cNvSpPr/>
          <p:nvPr>
            <p:custDataLst>
              <p:tags r:id="rId36"/>
            </p:custDataLst>
          </p:nvPr>
        </p:nvSpPr>
        <p:spPr>
          <a:xfrm>
            <a:off x="8077200" y="5410200"/>
            <a:ext cx="457200" cy="381000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37"/>
            </p:custDataLst>
          </p:nvPr>
        </p:nvSpPr>
        <p:spPr>
          <a:xfrm>
            <a:off x="4648200" y="601980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happy!</a:t>
            </a:r>
            <a:endParaRPr lang="en-US" dirty="0"/>
          </a:p>
        </p:txBody>
      </p:sp>
      <p:sp>
        <p:nvSpPr>
          <p:cNvPr id="58" name="TextBox 57"/>
          <p:cNvSpPr txBox="1"/>
          <p:nvPr>
            <p:custDataLst>
              <p:tags r:id="rId38"/>
            </p:custDataLst>
          </p:nvPr>
        </p:nvSpPr>
        <p:spPr>
          <a:xfrm>
            <a:off x="5303060" y="6324600"/>
            <a:ext cx="185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Meathead happy!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(less controversial)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90800"/>
            <a:ext cx="4465275" cy="3188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  <a:p>
            <a:r>
              <a:rPr lang="en-US" dirty="0" smtClean="0"/>
              <a:t>Improvements coming!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 (backfilling ongoing)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to quickly view text products by center by date or range of dates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</a:t>
            </a:r>
          </a:p>
          <a:p>
            <a:r>
              <a:rPr lang="en-US" dirty="0" smtClean="0"/>
              <a:t>Processed MOS archive since 2007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So I challenge you:</a:t>
            </a:r>
            <a:endParaRPr lang="en-US" dirty="0"/>
          </a:p>
        </p:txBody>
      </p:sp>
      <p:pic>
        <p:nvPicPr>
          <p:cNvPr id="5" name="Content Placeholder 4" descr="grinds-my-gears1.jp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0" y="2229101"/>
            <a:ext cx="4648200" cy="349750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/>
              <a:t>Go to your fancy AWIPS station and draw me a storm based warning for a tornado </a:t>
            </a:r>
            <a:r>
              <a:rPr lang="en-US" dirty="0" smtClean="0"/>
              <a:t>spotted:</a:t>
            </a:r>
            <a:endParaRPr lang="en-US" dirty="0" smtClean="0"/>
          </a:p>
          <a:p>
            <a:pPr lvl="1"/>
            <a:r>
              <a:rPr lang="en-US" dirty="0" smtClean="0"/>
              <a:t>SW of Chamberlin, SD</a:t>
            </a:r>
          </a:p>
          <a:p>
            <a:pPr lvl="1"/>
            <a:r>
              <a:rPr lang="en-US" dirty="0" smtClean="0"/>
              <a:t>Hamburg </a:t>
            </a:r>
            <a:r>
              <a:rPr lang="en-US" dirty="0" smtClean="0"/>
              <a:t>Bend Conservation Reserve</a:t>
            </a:r>
          </a:p>
          <a:p>
            <a:pPr lvl="1"/>
            <a:r>
              <a:rPr lang="en-US" dirty="0" smtClean="0"/>
              <a:t>St Petersburg, FL</a:t>
            </a:r>
          </a:p>
          <a:p>
            <a:pPr lvl="1"/>
            <a:endParaRPr 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you still don’t agree?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itle 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57200" y="548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(Or, everyone does agree because this is such a smart office or is adverse to confrontation)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489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1uD36PV7tuK7iGKXYEn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wWJGtKyvmV3gnsJ7dEUq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J4AaRfzwWsYmtTkRpF1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2tOMB8dmfr2s0x0LjGUj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dFRNIuN7otTe26l4Dqi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k1TNREll7TGbf9VOpJz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yMvUpf2t1eEHlPUVD9M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xQQc9P1z04tLs7iXe6i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wyN5Uu6qlZdyeE3c5ds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eznMDFUGLG75jio3Vws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yUSDT104cqeWkeI7Rqv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NSY1a1OjKmiTdtMBl43lf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wq9kLO1iVZDRK0tUZLSG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QnXalNF144e2tIi8dYMh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4zefcREDYx2JjXNEGugX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vXZcGDFHUcffioV6BNn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HxyU79NHVetNkpSXjmf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dAjseXw2ifvkUrp6MQ5IZ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HxyU79NHVetNkpSXjmf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yQhkrLMm99cUvh6Pl6g7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rtZSgvQPqEpwmPPR3rXN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Ors4zXqdP1ZDuYMcVvLaf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QygYGPU4C3UHgsXAtqE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2CCQTCAeYJhxHWMT7ac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IeaDhU4fzkLp1QRnbPWVj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yTKpRnuxxuxMx1021l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URM829aLluTCIdTWFv9A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qJL1OAitVj7PMQBmPZj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P4j8WM5rlz0WGWKT9DNyc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ktJn1Itip3246dHj5Cbt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qVyeJSmzUXtKgR1tq61hH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Sk5D3XCBThRUg4GmRqQ4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68PO7v6kLoxhiDuz9TF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3UdL8ozoIbdTvu6toyJQ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M8o5LkWab9W6M5Zxjjy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psSRkzCixRKMAgfDYDi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TgvhU7ZCKE7enGwdrLk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ckcOKUlFg9AtzBm3EvjU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tHWdmGnxdMulvrCZ3gaa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6ElTy7KbxJIhA4a45m5h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r5bTggvW5AHeQoGQAVdm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YueabiHAEyMH8nFpwGj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9nZ8WJzGFiuHEzyGKoWVV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8VhiPdoUdRrfBv5esJ1U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53zPYE7KobIjQdErKsgn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djWaFaubTwH4QeJZeKMt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xiFRz1ZyEYMePfSOZXfc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xb2tdLDcj7P0obeDh4n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SZFYCtIyPg4ufdEFSPU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iBot6qKPdgXlFStajek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QD3qdDxDt8Li3Ne8atK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VTW1YBcxygtA4Pky3vUi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RRseiblMZWjTuM0dDMLM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YueabiHAEyMH8nFpwGj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9nZ8WJzGFiuHEzyGKoWVV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8VhiPdoUdRrfBv5esJ1U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53zPYE7KobIjQdErKsgn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djWaFaubTwH4QeJZeKMt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xiFRz1ZyEYMePfSOZXfc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BmtUBRDHKFw0lVJ7oe1k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hIYYTz6XP0Wkxs7nJyPO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M8o5LkWab9W6M5Zxjjy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AITArEhTXvFucbCTK7D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oBcFhRhLh7hk8g5i8sG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60qYDkqaY0LliJw0S8zt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rE3gVKQOHaSfAjioLnpBb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dR3mOsZb1LWXX8pl6rXz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89Jh77THHDmEtZSc1TtO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AyilXjkaala2JGh1yJ64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ImMkRAfFfo4FNtEJPft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PSGIGqBWtxy1DxeqhM9n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iJN95aPImmwLufcuTcoFP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Sr0kM7Skjjcnja0ZheQZ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jOVpn3vfZfFgSo6bCQO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wBVBQjw5ORJi8comKOP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VV8eoiumtiRGLpFf3BGO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I2hBT6C0bTlKhktMdbIU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xAgUMf6ZpaezTTkeqqsO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Nyn3KPoRixBOS1QLwe0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XnU4TXBDlpwUuHlYjmTb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vIrAsYLhrB7IDSZIm8nL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2YoCSr76UulMScCjvCS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NM3tZA0LOIlGFsbP6jal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mQ0N53CLTLQ7bBypsw6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bwa7GwyTDdaqdtcuW8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PygzgGRDeyVJqOgVVVek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T1blWf190DOQmYTxqPGf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eGNEVz0cOuIBEfnUKCC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VArh2nvoECPeMvyhjs8N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7KjDav54Dj7WKccDwDHp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MqtSlsi9VKsBsGYpdZjz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6PKl4FWv5qt1YS9haDMt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u8KvF7pI6g6gkE70nCdq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8qI5fWPFNv7KlBBy0P6n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VHyv99fagXHr0jNzRtS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9zjvpOBnjhIVv0xKMFq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3TBhLqXDuTJjyYbEKqy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J5ON26GdZQm0wpU73ap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bbsyy8U05mvEawtYoRWh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XxsMJDnnsXCUTCktxyiZ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vSfoE5MyJvVieU5MohCH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1fCQDUjnYU8X2AwlYiAU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7YBnqoLa1m36XQZLNrRem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9hRug2ik6ZjTh1tcwydX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Q4JwzbQJFRBXr6zTu7J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7EWIKkflG8yt4rMLKt7u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ijzmDC35ev8IqNNPQBoY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umFM8KEBxyNcEpaXBIC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WImYWDgTZlIfPdHQujrC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Ud8oETZGmFIvqWqaO0l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uoAXfLdjBH0mN8PyZmTi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wjNLpkvqgj0sJKOHDes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0u48hkg1YKgtrRg9ulSN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Hllp5JhIFQVYwOIC7Zfpi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YhSxx9SzfTANINSfwKf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slsrRdTyL89Bm7ccJzM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SK7nzrpVkbHYCLV9PNy9k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z6z2TLj7t6zoEefBiH7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1citRVQXkObiSOzXTAv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ZJqHf9gjYO4GZtI0N0qH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xxUjMuzow6Ru5mKqTng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clmq2kNwsaivELyy8mo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TWMrqOZxJCdMjRuJpz16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LRq0CMU9lirIc9veAlS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UkdDYEC7f9iw9OPyRIsZ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FcLxjTKur7TQwcmE8h2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YRIl3VP91w0xFhKiftR2i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8c3lGFIDq4aqayrc7jd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fXilv4jIWn1wZHbCd1R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qlEVr1XOBthNOonjdz6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3459</TotalTime>
  <Words>1428</Words>
  <Application>Microsoft Office PowerPoint</Application>
  <PresentationFormat>On-screen Show (4:3)</PresentationFormat>
  <Paragraphs>270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Barnyard Weather Fun: Cows and Raccoons An update and musings from         the world of storm based warnings, severe weather archives, and general trouble making.</vt:lpstr>
      <vt:lpstr>Diplomatic Immunity (June 2012 NOAA Team Member of the Month!)</vt:lpstr>
      <vt:lpstr>Indisputable Fact of Life #1</vt:lpstr>
      <vt:lpstr>The reason why</vt:lpstr>
      <vt:lpstr>Oh, you don’t agree?</vt:lpstr>
      <vt:lpstr>So I challenge you:</vt:lpstr>
      <vt:lpstr>Oh, you still don’t agree?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1 Oct 2007, warnings changed</vt:lpstr>
      <vt:lpstr>But what actually changed? NWS: Ignore the red, use the yellow</vt:lpstr>
      <vt:lpstr>The private sector jumped to action</vt:lpstr>
      <vt:lpstr>Thankfully, we have social media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Texas, we are Sioux Falls, fricken South Dakota</vt:lpstr>
      <vt:lpstr>Bah, that is Texas, we are Sioux Falls, fricken South Dakota</vt:lpstr>
      <vt:lpstr>1 Oct 2007 – 23 Mar 2012: Number of Polygon Vertices (SVR+TOR)</vt:lpstr>
      <vt:lpstr>PowerPoint Presentation</vt:lpstr>
      <vt:lpstr>Average SBW Size Versus County Size per WFO (SVR+TOR shown, Alaska not included)</vt:lpstr>
      <vt:lpstr>PowerPoint Presentation</vt:lpstr>
      <vt:lpstr>PowerPoint Presentation</vt:lpstr>
      <vt:lpstr>Lets get quantitative</vt:lpstr>
      <vt:lpstr>PowerPoint Presentation</vt:lpstr>
      <vt:lpstr>PowerPoint Presentation</vt:lpstr>
      <vt:lpstr>PowerPoint Presentation</vt:lpstr>
      <vt:lpstr>PowerPoint Presentation</vt:lpstr>
      <vt:lpstr>Oh daryl, what about this?</vt:lpstr>
      <vt:lpstr>PowerPoint Presentation</vt:lpstr>
      <vt:lpstr>Are warnings centered on the storm?</vt:lpstr>
      <vt:lpstr>PowerPoint Presentation</vt:lpstr>
      <vt:lpstr>Does the warning track the storm in space?</vt:lpstr>
      <vt:lpstr>PowerPoint Presentation</vt:lpstr>
      <vt:lpstr>More tracking fun</vt:lpstr>
      <vt:lpstr>PowerPoint Presentation</vt:lpstr>
      <vt:lpstr>Academic Thought Experiment</vt:lpstr>
      <vt:lpstr>PowerPoint Presentation</vt:lpstr>
      <vt:lpstr>PowerPoint Presentation</vt:lpstr>
      <vt:lpstr>Sioux Falls’ TORs 2008-2011</vt:lpstr>
      <vt:lpstr>What is broken?</vt:lpstr>
      <vt:lpstr>Summary</vt:lpstr>
      <vt:lpstr>Is this the solution?</vt:lpstr>
      <vt:lpstr>Equally, unrealistic solutions</vt:lpstr>
      <vt:lpstr>PowerPoint Presentation</vt:lpstr>
      <vt:lpstr>Apps &amp; Archives</vt:lpstr>
      <vt:lpstr>IEM Cow</vt:lpstr>
      <vt:lpstr>IEM Raccoon</vt:lpstr>
      <vt:lpstr>NEXRAD Archives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135</cp:revision>
  <dcterms:created xsi:type="dcterms:W3CDTF">2011-03-15T14:09:51Z</dcterms:created>
  <dcterms:modified xsi:type="dcterms:W3CDTF">2012-07-07T11:33:55Z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